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sldIdLst>
    <p:sldId id="256" r:id="rId2"/>
    <p:sldId id="257" r:id="rId3"/>
    <p:sldId id="268" r:id="rId4"/>
    <p:sldId id="269" r:id="rId5"/>
    <p:sldId id="270" r:id="rId6"/>
    <p:sldId id="271" r:id="rId7"/>
    <p:sldId id="272" r:id="rId8"/>
    <p:sldId id="273" r:id="rId9"/>
    <p:sldId id="274" r:id="rId10"/>
    <p:sldId id="275" r:id="rId11"/>
    <p:sldId id="277" r:id="rId12"/>
    <p:sldId id="27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p:restoredTop sz="94710"/>
  </p:normalViewPr>
  <p:slideViewPr>
    <p:cSldViewPr snapToGrid="0">
      <p:cViewPr>
        <p:scale>
          <a:sx n="114" d="100"/>
          <a:sy n="114" d="100"/>
        </p:scale>
        <p:origin x="-3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48618E9-EE2D-4864-9EEE-58939BD4FBBA}"/>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xmlns="" id="{2437C4A8-8E3A-4ADA-93B9-64737CE1ABB1}"/>
              </a:ext>
              <a:ext uri="{C183D7F6-B498-43B3-948B-1728B52AA6E4}">
                <adec:decorative xmlns:adec="http://schemas.microsoft.com/office/drawing/2017/decorative" xmlns=""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xmlns="" id="{ACC7A76F-3401-4F50-AE85-8F2AA247B99F}"/>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5" name="Footer Placeholder 4">
            <a:extLst>
              <a:ext uri="{FF2B5EF4-FFF2-40B4-BE49-F238E27FC236}">
                <a16:creationId xmlns:a16="http://schemas.microsoft.com/office/drawing/2014/main" xmlns=""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xmlns=""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4625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FAF4B4-44D3-4E29-B235-A1B868207789}"/>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5" name="Footer Placeholder 4">
            <a:extLst>
              <a:ext uri="{FF2B5EF4-FFF2-40B4-BE49-F238E27FC236}">
                <a16:creationId xmlns:a16="http://schemas.microsoft.com/office/drawing/2014/main" xmlns=""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8890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5405209-5179-4359-91ED-1B1A46619A99}"/>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xmlns="" id="{ACE66A86-8455-497B-9CA4-F460A19E5FBB}"/>
              </a:ext>
              <a:ext uri="{C183D7F6-B498-43B3-948B-1728B52AA6E4}">
                <adec:decorative xmlns:adec="http://schemas.microsoft.com/office/drawing/2017/decorative" xmlns=""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xmlns=""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97898B3-014E-440B-BA4E-106339212804}"/>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5" name="Footer Placeholder 4">
            <a:extLst>
              <a:ext uri="{FF2B5EF4-FFF2-40B4-BE49-F238E27FC236}">
                <a16:creationId xmlns:a16="http://schemas.microsoft.com/office/drawing/2014/main" xmlns=""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450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049424-7A20-4BA1-9F60-671A5DBB3B13}"/>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5" name="Footer Placeholder 4">
            <a:extLst>
              <a:ext uri="{FF2B5EF4-FFF2-40B4-BE49-F238E27FC236}">
                <a16:creationId xmlns:a16="http://schemas.microsoft.com/office/drawing/2014/main" xmlns=""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9666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69DB7AC-F7D7-430A-A2A7-CD3EBBF1D35D}"/>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xmlns="" id="{6741F519-22CF-4C01-B140-5480DBAB30F8}"/>
              </a:ext>
              <a:ext uri="{C183D7F6-B498-43B3-948B-1728B52AA6E4}">
                <adec:decorative xmlns:adec="http://schemas.microsoft.com/office/drawing/2017/decorative" xmlns=""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xmlns="" id="{D05D1550-9064-4767-B70A-3501AF956C94}"/>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5" name="Footer Placeholder 4">
            <a:extLst>
              <a:ext uri="{FF2B5EF4-FFF2-40B4-BE49-F238E27FC236}">
                <a16:creationId xmlns:a16="http://schemas.microsoft.com/office/drawing/2014/main" xmlns=""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5679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474CEE6-B9DC-4CCC-8F4C-0B4DADFB0195}"/>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6" name="Footer Placeholder 5">
            <a:extLst>
              <a:ext uri="{FF2B5EF4-FFF2-40B4-BE49-F238E27FC236}">
                <a16:creationId xmlns:a16="http://schemas.microsoft.com/office/drawing/2014/main" xmlns=""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8646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3/31/2026</a:t>
            </a:fld>
            <a:endParaRPr lang="en-US"/>
          </a:p>
        </p:txBody>
      </p:sp>
      <p:sp>
        <p:nvSpPr>
          <p:cNvPr id="8" name="Footer Placeholder 7">
            <a:extLst>
              <a:ext uri="{FF2B5EF4-FFF2-40B4-BE49-F238E27FC236}">
                <a16:creationId xmlns:a16="http://schemas.microsoft.com/office/drawing/2014/main" xmlns=""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xmlns=""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0519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7D8CF342-49F6-482D-943E-7E50B1694AE3}"/>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4" name="Footer Placeholder 3">
            <a:extLst>
              <a:ext uri="{FF2B5EF4-FFF2-40B4-BE49-F238E27FC236}">
                <a16:creationId xmlns:a16="http://schemas.microsoft.com/office/drawing/2014/main" xmlns=""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xmlns=""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7501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5BED274-5EB4-4EF4-B353-E55BD502655C}"/>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xmlns=""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xmlns="" id="{D2EA265F-80A1-448D-A6EB-CE8D6F6EC723}"/>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3" name="Footer Placeholder 2">
            <a:extLst>
              <a:ext uri="{FF2B5EF4-FFF2-40B4-BE49-F238E27FC236}">
                <a16:creationId xmlns:a16="http://schemas.microsoft.com/office/drawing/2014/main" xmlns=""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7548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xmlns="" id="{C4853C57-22BC-4465-8B37-DC06FE5A0003}"/>
              </a:ext>
              <a:ext uri="{C183D7F6-B498-43B3-948B-1728B52AA6E4}">
                <adec:decorative xmlns:adec="http://schemas.microsoft.com/office/drawing/2017/decorative" xmlns=""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xmlns="" id="{0550D594-9D00-4E12-9A7B-8B78EC199482}"/>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xmlns=""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xmlns="" id="{AF6A2284-37AB-43F5-98B8-8AB49DBFA9F5}"/>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6" name="Footer Placeholder 5">
            <a:extLst>
              <a:ext uri="{FF2B5EF4-FFF2-40B4-BE49-F238E27FC236}">
                <a16:creationId xmlns:a16="http://schemas.microsoft.com/office/drawing/2014/main" xmlns=""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5063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DDA6865-0A03-48FA-AD6E-D5BF8FDE9272}"/>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xmlns=""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xmlns="" id="{205CDEB9-8DED-4711-8140-4C943FC2CDA0}"/>
              </a:ext>
              <a:ext uri="{C183D7F6-B498-43B3-948B-1728B52AA6E4}">
                <adec:decorative xmlns:adec="http://schemas.microsoft.com/office/drawing/2017/decorative" xmlns=""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xmlns=""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192D3B-60EE-4FC5-9ED7-4445300844CA}"/>
              </a:ext>
            </a:extLst>
          </p:cNvPr>
          <p:cNvSpPr>
            <a:spLocks noGrp="1"/>
          </p:cNvSpPr>
          <p:nvPr>
            <p:ph type="dt" sz="half" idx="10"/>
          </p:nvPr>
        </p:nvSpPr>
        <p:spPr/>
        <p:txBody>
          <a:bodyPr/>
          <a:lstStyle/>
          <a:p>
            <a:fld id="{8F72BA41-EC5B-4197-BCC8-0FD2E523CD7A}" type="datetimeFigureOut">
              <a:rPr lang="en-US" smtClean="0"/>
              <a:t>3/31/2026</a:t>
            </a:fld>
            <a:endParaRPr lang="en-US"/>
          </a:p>
        </p:txBody>
      </p:sp>
      <p:sp>
        <p:nvSpPr>
          <p:cNvPr id="6" name="Footer Placeholder 5">
            <a:extLst>
              <a:ext uri="{FF2B5EF4-FFF2-40B4-BE49-F238E27FC236}">
                <a16:creationId xmlns:a16="http://schemas.microsoft.com/office/drawing/2014/main" xmlns=""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9280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BDF0D99C-5D42-41C6-A50C-C4E2D6B2A36E}"/>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xmlns=""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xmlns=""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3/31/2026</a:t>
            </a:fld>
            <a:endParaRPr lang="en-US" dirty="0"/>
          </a:p>
        </p:txBody>
      </p:sp>
      <p:sp>
        <p:nvSpPr>
          <p:cNvPr id="5" name="Footer Placeholder 4">
            <a:extLst>
              <a:ext uri="{FF2B5EF4-FFF2-40B4-BE49-F238E27FC236}">
                <a16:creationId xmlns:a16="http://schemas.microsoft.com/office/drawing/2014/main" xmlns=""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xmlns="" id="{63BAC6E0-ADAC-40FB-AF53-88FA5F83738C}"/>
              </a:ext>
              <a:ext uri="{C183D7F6-B498-43B3-948B-1728B52AA6E4}">
                <adec:decorative xmlns:adec="http://schemas.microsoft.com/office/drawing/2017/decorative" xmlns=""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40578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34" r:id="rId6"/>
    <p:sldLayoutId id="2147483729" r:id="rId7"/>
    <p:sldLayoutId id="2147483730" r:id="rId8"/>
    <p:sldLayoutId id="2147483731" r:id="rId9"/>
    <p:sldLayoutId id="2147483733" r:id="rId10"/>
    <p:sldLayoutId id="214748373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173122F-D466-4F08-90FA-0038F7AC21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xmlns="" id="{35C33D14-2894-4D0B-A680-525CBB7899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xmlns="" id="{C7F13A46-6183-476D-B2BA-073C0E3225A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7481D1-4DD3-45A2-B071-3900DD9CD88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AE7E168-B525-479D-B0B0-55103E5E9B7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7DD39E2-1720-4DA0-8AE6-88F24C0732A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993677B-437F-4E88-BB63-A5E81FC5C34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69BDB73-647A-4675-9946-A08137AA4AD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F7E0BD3-0A11-410E-82BA-FE1FDEFAEF8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18">
              <a:extLst>
                <a:ext uri="{FF2B5EF4-FFF2-40B4-BE49-F238E27FC236}">
                  <a16:creationId xmlns:a16="http://schemas.microsoft.com/office/drawing/2014/main" xmlns="" id="{7A433527-1B36-4601-BA50-08897583ED2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19">
              <a:extLst>
                <a:ext uri="{FF2B5EF4-FFF2-40B4-BE49-F238E27FC236}">
                  <a16:creationId xmlns:a16="http://schemas.microsoft.com/office/drawing/2014/main" xmlns="" id="{94D3F476-1743-4F27-8525-899DE7AA36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xmlns="" id="{91427650-9C5D-4857-877B-F692E0A1600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EE06038-8E2F-47A8-A48A-082A4688F85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62AAFFB-4BBF-44E9-A93D-73CD69B0A69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C1BDC0F-1D22-4FCC-856C-8F05157BE0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06CA872-1012-4E50-B09E-2A4FFAA4E25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67515C6-F35A-4FF0-AFE5-F30AFB104A1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CC5328A-88E7-42E6-846C-79E3C42A364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2B67772-4CFC-47D4-B340-24F59A06E0B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934457-5F3A-4072-8613-28DE1C6C304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709EABD-4ED9-4105-B031-A926D15E900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1137950-C684-4026-B3A8-3C12C5B9DC6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9BBA354-F5F6-49B0-986C-663E7490A48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8A2891B-1902-4128-9EA2-9E47C63F12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468D001-CACA-4602-A2C8-6709DFEAD6C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074E4F-FCD6-4115-ADF3-537D1388985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91D549D-527D-4E04-8657-6607994392B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697C9FB-9333-4050-AA15-D78E1905357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5C3AE99-7B8F-4399-B82E-42898B80503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610BEF6-D2AC-4950-932D-80D5BD793EA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A1A455F1-3220-4A1F-9C4C-FE1289BF281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D1D9888-DBC1-4392-913C-E8F84BB6386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021C553-8CED-4BC0-98A5-730C4D0435A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xmlns="" id="{FD33626E-CFAA-749E-4A95-6ACD883412F3}"/>
              </a:ext>
            </a:extLst>
          </p:cNvPr>
          <p:cNvSpPr>
            <a:spLocks noGrp="1"/>
          </p:cNvSpPr>
          <p:nvPr>
            <p:ph type="ctrTitle"/>
          </p:nvPr>
        </p:nvSpPr>
        <p:spPr>
          <a:xfrm>
            <a:off x="684225" y="285225"/>
            <a:ext cx="10495904" cy="1637445"/>
          </a:xfrm>
        </p:spPr>
        <p:txBody>
          <a:bodyPr>
            <a:noAutofit/>
          </a:bodyPr>
          <a:lstStyle/>
          <a:p>
            <a:pPr algn="ctr"/>
            <a:r>
              <a:rPr lang="tr-TR" sz="2400" b="1" dirty="0">
                <a:solidFill>
                  <a:srgbClr val="7030A0"/>
                </a:solidFill>
              </a:rPr>
              <a:t>Tokat Gaziosmanpaşa Üniversitesi </a:t>
            </a:r>
            <a:r>
              <a:rPr lang="tr-TR" sz="2400" b="1" dirty="0" smtClean="0">
                <a:solidFill>
                  <a:srgbClr val="7030A0"/>
                </a:solidFill>
              </a:rPr>
              <a:t/>
            </a:r>
            <a:br>
              <a:rPr lang="tr-TR" sz="2400" b="1" dirty="0" smtClean="0">
                <a:solidFill>
                  <a:srgbClr val="7030A0"/>
                </a:solidFill>
              </a:rPr>
            </a:br>
            <a:r>
              <a:rPr lang="tr-TR" sz="2400" b="1" dirty="0" smtClean="0">
                <a:solidFill>
                  <a:srgbClr val="7030A0"/>
                </a:solidFill>
              </a:rPr>
              <a:t>Tokat Meslek Yüksekokulu</a:t>
            </a:r>
            <a:r>
              <a:rPr lang="tr-TR" sz="2400" dirty="0">
                <a:solidFill>
                  <a:srgbClr val="7030A0"/>
                </a:solidFill>
              </a:rPr>
              <a:t/>
            </a:r>
            <a:br>
              <a:rPr lang="tr-TR" sz="2400" dirty="0">
                <a:solidFill>
                  <a:srgbClr val="7030A0"/>
                </a:solidFill>
              </a:rPr>
            </a:br>
            <a:r>
              <a:rPr lang="tr-TR" sz="2400" b="1" dirty="0" smtClean="0">
                <a:solidFill>
                  <a:srgbClr val="7030A0"/>
                </a:solidFill>
              </a:rPr>
              <a:t>Sınav </a:t>
            </a:r>
            <a:r>
              <a:rPr lang="tr-TR" sz="2400" b="1" dirty="0">
                <a:solidFill>
                  <a:srgbClr val="7030A0"/>
                </a:solidFill>
              </a:rPr>
              <a:t>Uygulama Usul ve Esasları</a:t>
            </a:r>
            <a:r>
              <a:rPr lang="tr-TR" sz="2400" dirty="0">
                <a:solidFill>
                  <a:srgbClr val="7030A0"/>
                </a:solidFill>
              </a:rPr>
              <a:t/>
            </a:r>
            <a:br>
              <a:rPr lang="tr-TR" sz="2400" dirty="0">
                <a:solidFill>
                  <a:srgbClr val="7030A0"/>
                </a:solidFill>
              </a:rPr>
            </a:br>
            <a:r>
              <a:rPr lang="tr-TR" sz="2400" b="1" dirty="0">
                <a:solidFill>
                  <a:srgbClr val="7030A0"/>
                </a:solidFill>
              </a:rPr>
              <a:t>Görevli Eğitimi Sunumu</a:t>
            </a:r>
            <a:endParaRPr lang="tr-TR" sz="2400" dirty="0">
              <a:solidFill>
                <a:srgbClr val="7030A0"/>
              </a:solidFill>
              <a:latin typeface="Times New Roman" panose="02020603050405020304" pitchFamily="18" charset="0"/>
              <a:cs typeface="Times New Roman" panose="02020603050405020304" pitchFamily="18" charset="0"/>
            </a:endParaRPr>
          </a:p>
        </p:txBody>
      </p:sp>
      <p:sp>
        <p:nvSpPr>
          <p:cNvPr id="44" name="Right Triangle 43">
            <a:extLst>
              <a:ext uri="{FF2B5EF4-FFF2-40B4-BE49-F238E27FC236}">
                <a16:creationId xmlns:a16="http://schemas.microsoft.com/office/drawing/2014/main" xmlns="" id="{33F2B4F9-421B-46F9-A5C1-235873782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279642" y="94999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xmlns="" id="{95D4F420-EF34-630E-001A-8B223E274EE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056"/>
                    </a14:imgEffect>
                    <a14:imgEffect>
                      <a14:saturation sat="60000"/>
                    </a14:imgEffect>
                  </a14:imgLayer>
                </a14:imgProps>
              </a:ext>
            </a:extLst>
          </a:blip>
          <a:srcRect t="48543" r="2" b="21950"/>
          <a:stretch>
            <a:fillRect/>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a:solidFill>
            <a:schemeClr val="bg1"/>
          </a:solid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81" y="1920735"/>
            <a:ext cx="2581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7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4D302F-1F1C-29BB-A326-C3E9678908D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068DDAC1-882B-6729-8B7F-CC6287BEB779}"/>
              </a:ext>
            </a:extLst>
          </p:cNvPr>
          <p:cNvSpPr>
            <a:spLocks noGrp="1"/>
          </p:cNvSpPr>
          <p:nvPr>
            <p:ph type="title"/>
          </p:nvPr>
        </p:nvSpPr>
        <p:spPr>
          <a:xfrm>
            <a:off x="691078" y="729386"/>
            <a:ext cx="11129010" cy="532226"/>
          </a:xfrm>
        </p:spPr>
        <p:txBody>
          <a:bodyPr>
            <a:noAutofit/>
          </a:bodyPr>
          <a:lstStyle/>
          <a:p>
            <a:r>
              <a:rPr lang="tr-TR" sz="2400" b="1" dirty="0">
                <a:solidFill>
                  <a:schemeClr val="accent5"/>
                </a:solidFill>
              </a:rPr>
              <a:t>Sınav Esnasında Problem Durumlarında Gözetmenin Yapması Gerekenler</a:t>
            </a:r>
          </a:p>
        </p:txBody>
      </p:sp>
      <p:sp>
        <p:nvSpPr>
          <p:cNvPr id="3" name="İçerik Yer Tutucusu 2">
            <a:extLst>
              <a:ext uri="{FF2B5EF4-FFF2-40B4-BE49-F238E27FC236}">
                <a16:creationId xmlns:a16="http://schemas.microsoft.com/office/drawing/2014/main" xmlns="" id="{DFD6D4FF-53D0-D7BE-3FA0-1D121095F225}"/>
              </a:ext>
            </a:extLst>
          </p:cNvPr>
          <p:cNvSpPr>
            <a:spLocks noGrp="1"/>
          </p:cNvSpPr>
          <p:nvPr>
            <p:ph idx="1"/>
          </p:nvPr>
        </p:nvSpPr>
        <p:spPr>
          <a:xfrm>
            <a:off x="691078" y="1538868"/>
            <a:ext cx="10325000" cy="4446296"/>
          </a:xfrm>
        </p:spPr>
        <p:txBody>
          <a:bodyPr>
            <a:normAutofit/>
          </a:bodyPr>
          <a:lstStyle/>
          <a:p>
            <a:pPr marL="0" indent="0">
              <a:buNone/>
            </a:pPr>
            <a:r>
              <a:rPr lang="tr-TR" b="1" dirty="0"/>
              <a:t>3. Elektronik Cihaz Tespiti</a:t>
            </a:r>
          </a:p>
          <a:p>
            <a:r>
              <a:rPr lang="tr-TR" dirty="0"/>
              <a:t>Öğrenciden cihazı </a:t>
            </a:r>
            <a:r>
              <a:rPr lang="tr-TR" b="1" dirty="0"/>
              <a:t>derhal bırakması istenir.</a:t>
            </a:r>
            <a:endParaRPr lang="tr-TR" dirty="0"/>
          </a:p>
          <a:p>
            <a:r>
              <a:rPr lang="tr-TR" dirty="0"/>
              <a:t>Sınavı sonlandırılır ve tutanak süreci başlatılır </a:t>
            </a:r>
          </a:p>
          <a:p>
            <a:r>
              <a:rPr lang="tr-TR" dirty="0"/>
              <a:t>Cihaza el koyma mümkün değilse: </a:t>
            </a:r>
          </a:p>
          <a:p>
            <a:pPr lvl="1"/>
            <a:r>
              <a:rPr lang="tr-TR" b="1" dirty="0"/>
              <a:t>Görsel kanıt (fotoğraf)</a:t>
            </a:r>
            <a:r>
              <a:rPr lang="tr-TR" dirty="0"/>
              <a:t> ile kayıt altına alın</a:t>
            </a:r>
          </a:p>
          <a:p>
            <a:pPr marL="0" indent="0">
              <a:buNone/>
            </a:pPr>
            <a:r>
              <a:rPr lang="tr-TR" b="1" dirty="0"/>
              <a:t>4. Kimlik Şüphesi (Yerine Sınava Girme)</a:t>
            </a:r>
          </a:p>
          <a:p>
            <a:r>
              <a:rPr lang="tr-TR" dirty="0"/>
              <a:t>Öğrencinin kimliğini tekrar kontrol edin </a:t>
            </a:r>
          </a:p>
          <a:p>
            <a:r>
              <a:rPr lang="tr-TR" dirty="0"/>
              <a:t>Şüphe devam ediyorsa: </a:t>
            </a:r>
          </a:p>
          <a:p>
            <a:pPr lvl="1"/>
            <a:r>
              <a:rPr lang="tr-TR" dirty="0"/>
              <a:t>Durumu not edin </a:t>
            </a:r>
          </a:p>
          <a:p>
            <a:pPr lvl="1"/>
            <a:r>
              <a:rPr lang="tr-TR" dirty="0"/>
              <a:t>Sınav sonunda </a:t>
            </a:r>
            <a:r>
              <a:rPr lang="tr-TR" b="1" dirty="0"/>
              <a:t>tutanak ile bildirimi gerçekleştirin</a:t>
            </a:r>
            <a:endParaRPr lang="tr-TR" dirty="0"/>
          </a:p>
          <a:p>
            <a:pPr marL="228600" lvl="1" indent="0">
              <a:buNone/>
            </a:pPr>
            <a:endParaRPr lang="tr-TR" dirty="0"/>
          </a:p>
        </p:txBody>
      </p:sp>
    </p:spTree>
    <p:extLst>
      <p:ext uri="{BB962C8B-B14F-4D97-AF65-F5344CB8AC3E}">
        <p14:creationId xmlns:p14="http://schemas.microsoft.com/office/powerpoint/2010/main" val="185905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B7A827-CBDF-DD2D-A3EE-39C7061974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28EEA3CB-94AD-851B-E619-8D447EE53BC1}"/>
              </a:ext>
            </a:extLst>
          </p:cNvPr>
          <p:cNvSpPr>
            <a:spLocks noGrp="1"/>
          </p:cNvSpPr>
          <p:nvPr>
            <p:ph type="title"/>
          </p:nvPr>
        </p:nvSpPr>
        <p:spPr>
          <a:xfrm>
            <a:off x="691078" y="729386"/>
            <a:ext cx="11061898" cy="532226"/>
          </a:xfrm>
        </p:spPr>
        <p:txBody>
          <a:bodyPr>
            <a:noAutofit/>
          </a:bodyPr>
          <a:lstStyle/>
          <a:p>
            <a:r>
              <a:rPr lang="tr-TR" sz="2400" b="1" dirty="0">
                <a:solidFill>
                  <a:schemeClr val="accent5"/>
                </a:solidFill>
              </a:rPr>
              <a:t>Sınav Esnasında Problem Durumlarında Gözetmenin Yapması Gerekenler</a:t>
            </a:r>
          </a:p>
        </p:txBody>
      </p:sp>
      <p:sp>
        <p:nvSpPr>
          <p:cNvPr id="3" name="İçerik Yer Tutucusu 2">
            <a:extLst>
              <a:ext uri="{FF2B5EF4-FFF2-40B4-BE49-F238E27FC236}">
                <a16:creationId xmlns:a16="http://schemas.microsoft.com/office/drawing/2014/main" xmlns="" id="{F876CB3C-77DB-BEBA-27FF-7BB470E22B46}"/>
              </a:ext>
            </a:extLst>
          </p:cNvPr>
          <p:cNvSpPr>
            <a:spLocks noGrp="1"/>
          </p:cNvSpPr>
          <p:nvPr>
            <p:ph idx="1"/>
          </p:nvPr>
        </p:nvSpPr>
        <p:spPr>
          <a:xfrm>
            <a:off x="691078" y="1538868"/>
            <a:ext cx="10325000" cy="4446296"/>
          </a:xfrm>
        </p:spPr>
        <p:txBody>
          <a:bodyPr>
            <a:normAutofit fontScale="92500" lnSpcReduction="10000"/>
          </a:bodyPr>
          <a:lstStyle/>
          <a:p>
            <a:pPr marL="0" indent="0">
              <a:buNone/>
            </a:pPr>
            <a:r>
              <a:rPr lang="tr-TR" b="1" dirty="0"/>
              <a:t>5. Sınav Düzenini Bozan Davranışlar</a:t>
            </a:r>
          </a:p>
          <a:p>
            <a:r>
              <a:rPr lang="tr-TR" dirty="0"/>
              <a:t>(Konuşma, gürültü, itiraz vb.) </a:t>
            </a:r>
          </a:p>
          <a:p>
            <a:r>
              <a:rPr lang="tr-TR" dirty="0"/>
              <a:t>Önce </a:t>
            </a:r>
            <a:r>
              <a:rPr lang="tr-TR" b="1" dirty="0"/>
              <a:t>sözlü ve sakin uyarı yapın</a:t>
            </a:r>
            <a:r>
              <a:rPr lang="tr-TR" dirty="0"/>
              <a:t> </a:t>
            </a:r>
          </a:p>
          <a:p>
            <a:r>
              <a:rPr lang="tr-TR" dirty="0"/>
              <a:t>Devam ederse: </a:t>
            </a:r>
          </a:p>
          <a:p>
            <a:pPr lvl="1"/>
            <a:r>
              <a:rPr lang="tr-TR" dirty="0"/>
              <a:t>Öğrencinin sınavını sonlandırın </a:t>
            </a:r>
          </a:p>
          <a:p>
            <a:pPr lvl="1"/>
            <a:r>
              <a:rPr lang="tr-TR" dirty="0"/>
              <a:t>Durumu tutanakla kayıt altına alın</a:t>
            </a:r>
          </a:p>
          <a:p>
            <a:pPr marL="0" indent="0">
              <a:buNone/>
            </a:pPr>
            <a:r>
              <a:rPr lang="tr-TR" b="1" dirty="0"/>
              <a:t>6. Teknik / Fiziksel Problemler</a:t>
            </a:r>
          </a:p>
          <a:p>
            <a:r>
              <a:rPr lang="tr-TR" dirty="0"/>
              <a:t>(Soru hatası, salon problemi, sağlık durumu vb.) </a:t>
            </a:r>
          </a:p>
          <a:p>
            <a:r>
              <a:rPr lang="tr-TR" dirty="0"/>
              <a:t>Öncelikle </a:t>
            </a:r>
            <a:r>
              <a:rPr lang="tr-TR" b="1" dirty="0"/>
              <a:t>durumu stabilize edin</a:t>
            </a:r>
            <a:r>
              <a:rPr lang="tr-TR" dirty="0"/>
              <a:t> </a:t>
            </a:r>
          </a:p>
          <a:p>
            <a:r>
              <a:rPr lang="tr-TR" dirty="0"/>
              <a:t>Ardından: </a:t>
            </a:r>
          </a:p>
          <a:p>
            <a:pPr lvl="1"/>
            <a:r>
              <a:rPr lang="tr-TR" b="1" dirty="0"/>
              <a:t>Ders sorumlusuna veya ilgili birime bilgi verin</a:t>
            </a:r>
            <a:r>
              <a:rPr lang="tr-TR" dirty="0"/>
              <a:t> </a:t>
            </a:r>
          </a:p>
          <a:p>
            <a:pPr lvl="1"/>
            <a:endParaRPr lang="tr-TR" dirty="0"/>
          </a:p>
        </p:txBody>
      </p:sp>
    </p:spTree>
    <p:extLst>
      <p:ext uri="{BB962C8B-B14F-4D97-AF65-F5344CB8AC3E}">
        <p14:creationId xmlns:p14="http://schemas.microsoft.com/office/powerpoint/2010/main" val="148172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2233FA5-6E63-B4EB-EA1A-5BC6E4A63330}"/>
              </a:ext>
            </a:extLst>
          </p:cNvPr>
          <p:cNvSpPr>
            <a:spLocks noGrp="1"/>
          </p:cNvSpPr>
          <p:nvPr>
            <p:ph idx="1"/>
          </p:nvPr>
        </p:nvSpPr>
        <p:spPr>
          <a:xfrm>
            <a:off x="933500" y="1983293"/>
            <a:ext cx="10325000" cy="1170968"/>
          </a:xfrm>
        </p:spPr>
        <p:txBody>
          <a:bodyPr>
            <a:normAutofit/>
          </a:bodyPr>
          <a:lstStyle/>
          <a:p>
            <a:pPr marL="0" indent="0" algn="ctr">
              <a:buNone/>
            </a:pPr>
            <a:r>
              <a:rPr lang="tr-TR" sz="2400" b="1" dirty="0">
                <a:solidFill>
                  <a:srgbClr val="7030A0"/>
                </a:solidFill>
              </a:rPr>
              <a:t>Katılımınız için teşekkür eder, sorunsuz ve başarılı bir sınav dönemi dileriz.</a:t>
            </a:r>
          </a:p>
        </p:txBody>
      </p:sp>
    </p:spTree>
    <p:extLst>
      <p:ext uri="{BB962C8B-B14F-4D97-AF65-F5344CB8AC3E}">
        <p14:creationId xmlns:p14="http://schemas.microsoft.com/office/powerpoint/2010/main" val="354460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860B3B8-E788-B742-BC8A-CCF9BBD1C5D3}"/>
              </a:ext>
            </a:extLst>
          </p:cNvPr>
          <p:cNvSpPr>
            <a:spLocks noGrp="1"/>
          </p:cNvSpPr>
          <p:nvPr>
            <p:ph type="title"/>
          </p:nvPr>
        </p:nvSpPr>
        <p:spPr>
          <a:xfrm>
            <a:off x="691079" y="725952"/>
            <a:ext cx="10325000" cy="1351424"/>
          </a:xfrm>
        </p:spPr>
        <p:txBody>
          <a:bodyPr>
            <a:normAutofit/>
          </a:bodyPr>
          <a:lstStyle/>
          <a:p>
            <a:r>
              <a:rPr lang="tr-TR" sz="2400" b="1" dirty="0">
                <a:solidFill>
                  <a:schemeClr val="accent5"/>
                </a:solidFill>
              </a:rPr>
              <a:t>Amaç ve Kapsam</a:t>
            </a:r>
          </a:p>
        </p:txBody>
      </p:sp>
      <p:sp>
        <p:nvSpPr>
          <p:cNvPr id="4" name="Alt Başlık 2">
            <a:extLst>
              <a:ext uri="{FF2B5EF4-FFF2-40B4-BE49-F238E27FC236}">
                <a16:creationId xmlns:a16="http://schemas.microsoft.com/office/drawing/2014/main" xmlns="" id="{7DAEF350-3BA4-FD6E-82C0-C1445FC2132C}"/>
              </a:ext>
            </a:extLst>
          </p:cNvPr>
          <p:cNvSpPr>
            <a:spLocks noGrp="1"/>
          </p:cNvSpPr>
          <p:nvPr>
            <p:ph idx="1"/>
          </p:nvPr>
        </p:nvSpPr>
        <p:spPr/>
        <p:txBody>
          <a:bodyPr>
            <a:normAutofit/>
          </a:bodyPr>
          <a:lstStyle/>
          <a:p>
            <a:pPr marL="0" indent="0" algn="just">
              <a:lnSpc>
                <a:spcPct val="150000"/>
              </a:lnSpc>
              <a:buNone/>
            </a:pPr>
            <a:r>
              <a:rPr lang="tr-TR" dirty="0"/>
              <a:t>Bu sunum, 03.04.2024 tarihli Senato kararı ile yürürlüğe giren </a:t>
            </a:r>
            <a:r>
              <a:rPr lang="tr-TR" i="1" dirty="0"/>
              <a:t>Ön Lisans ve Lisans Sınav Uygulama Usul ve Esasları</a:t>
            </a:r>
            <a:r>
              <a:rPr lang="tr-TR" dirty="0"/>
              <a:t> ile </a:t>
            </a:r>
            <a:r>
              <a:rPr lang="tr-TR" i="1" dirty="0"/>
              <a:t>Sınav Kuralları Uygulama Talimatı</a:t>
            </a:r>
            <a:r>
              <a:rPr lang="tr-TR" dirty="0"/>
              <a:t> doğrultusunda hazırlanmıştır. </a:t>
            </a:r>
            <a:endParaRPr lang="tr-TR" dirty="0" smtClean="0"/>
          </a:p>
          <a:p>
            <a:pPr marL="0" indent="0" algn="just">
              <a:lnSpc>
                <a:spcPct val="150000"/>
              </a:lnSpc>
              <a:buNone/>
            </a:pPr>
            <a:r>
              <a:rPr lang="tr-TR" dirty="0" smtClean="0"/>
              <a:t>Amaç</a:t>
            </a:r>
            <a:r>
              <a:rPr lang="tr-TR" dirty="0"/>
              <a:t>, üniversitemizde gerçekleştirilen sınav süreçlerinde görev alacak akademik personelin görev, yetki ve sorumluluklarına ilişkin ortak bir anlayış geliştirilmesini sağlamak ve sınavların ilgili mevzuata uygun, güvenli ve düzenli bir şekilde yürütülmesine katkıda bulunmaktır.</a:t>
            </a:r>
          </a:p>
        </p:txBody>
      </p:sp>
    </p:spTree>
    <p:extLst>
      <p:ext uri="{BB962C8B-B14F-4D97-AF65-F5344CB8AC3E}">
        <p14:creationId xmlns:p14="http://schemas.microsoft.com/office/powerpoint/2010/main" val="376563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158EA9-0C06-946D-75B0-5ED0AF3B9B7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467F92A5-59A9-A3E4-5BA5-31232D96D83B}"/>
              </a:ext>
            </a:extLst>
          </p:cNvPr>
          <p:cNvSpPr>
            <a:spLocks noGrp="1"/>
          </p:cNvSpPr>
          <p:nvPr>
            <p:ph type="title"/>
          </p:nvPr>
        </p:nvSpPr>
        <p:spPr>
          <a:xfrm>
            <a:off x="718703" y="1220819"/>
            <a:ext cx="8932424" cy="591015"/>
          </a:xfrm>
        </p:spPr>
        <p:txBody>
          <a:bodyPr>
            <a:normAutofit/>
          </a:bodyPr>
          <a:lstStyle/>
          <a:p>
            <a:r>
              <a:rPr lang="tr-TR" sz="2400" b="1" dirty="0">
                <a:solidFill>
                  <a:schemeClr val="accent5"/>
                </a:solidFill>
              </a:rPr>
              <a:t>Gözetmenlerin Görev ve Sorumlulukları</a:t>
            </a:r>
          </a:p>
        </p:txBody>
      </p:sp>
      <p:sp>
        <p:nvSpPr>
          <p:cNvPr id="4" name="Rectangle 1">
            <a:extLst>
              <a:ext uri="{FF2B5EF4-FFF2-40B4-BE49-F238E27FC236}">
                <a16:creationId xmlns:a16="http://schemas.microsoft.com/office/drawing/2014/main" xmlns="" id="{EAA27300-F532-9B0F-154A-D9C67A71F5FA}"/>
              </a:ext>
            </a:extLst>
          </p:cNvPr>
          <p:cNvSpPr>
            <a:spLocks noGrp="1" noChangeArrowheads="1"/>
          </p:cNvSpPr>
          <p:nvPr>
            <p:ph idx="1"/>
          </p:nvPr>
        </p:nvSpPr>
        <p:spPr bwMode="auto">
          <a:xfrm>
            <a:off x="727091" y="1856927"/>
            <a:ext cx="1021481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buClrTx/>
              <a:buSzTx/>
            </a:pPr>
            <a:r>
              <a:rPr lang="tr-TR" sz="1800" dirty="0" smtClean="0"/>
              <a:t>Sınav </a:t>
            </a:r>
            <a:r>
              <a:rPr lang="tr-TR" sz="1800" dirty="0"/>
              <a:t>saatinde resmi olarak görevlendirildiği sınav salonunda bulunmak,</a:t>
            </a:r>
          </a:p>
          <a:p>
            <a:pPr algn="just" eaLnBrk="0" fontAlgn="base" hangingPunct="0">
              <a:lnSpc>
                <a:spcPct val="150000"/>
              </a:lnSpc>
              <a:spcBef>
                <a:spcPct val="0"/>
              </a:spcBef>
              <a:spcAft>
                <a:spcPct val="0"/>
              </a:spcAft>
              <a:buClrTx/>
              <a:buSzTx/>
            </a:pPr>
            <a:r>
              <a:rPr lang="tr-TR" sz="1800" dirty="0" smtClean="0"/>
              <a:t>Sınav </a:t>
            </a:r>
            <a:r>
              <a:rPr lang="tr-TR" sz="1800" dirty="0"/>
              <a:t>başlamadan en geç 15 dakika önce dersin öğretim elemanından sınav evrakını teslim almak, </a:t>
            </a:r>
          </a:p>
          <a:p>
            <a:pPr algn="just" eaLnBrk="0" fontAlgn="base" hangingPunct="0">
              <a:lnSpc>
                <a:spcPct val="150000"/>
              </a:lnSpc>
              <a:spcBef>
                <a:spcPct val="0"/>
              </a:spcBef>
              <a:spcAft>
                <a:spcPct val="0"/>
              </a:spcAft>
              <a:buClrTx/>
              <a:buSzTx/>
            </a:pPr>
            <a:r>
              <a:rPr lang="tr-TR" sz="1800" dirty="0" smtClean="0"/>
              <a:t>Öğrencilerin </a:t>
            </a:r>
            <a:r>
              <a:rPr lang="tr-TR" sz="1800" dirty="0"/>
              <a:t>sınav düzeninde oturmalarını sağlamak, sıralar, sıra altları ve çevresini kontrol etmek, öğrenci kimliklerini kontrol etmek ve cevap kâğıdındaki kimlik bilgileri ile karşılaştırmak, </a:t>
            </a:r>
          </a:p>
          <a:p>
            <a:pPr algn="just" eaLnBrk="0" fontAlgn="base" hangingPunct="0">
              <a:lnSpc>
                <a:spcPct val="150000"/>
              </a:lnSpc>
              <a:spcBef>
                <a:spcPct val="0"/>
              </a:spcBef>
              <a:spcAft>
                <a:spcPct val="0"/>
              </a:spcAft>
              <a:buClrTx/>
              <a:buSzTx/>
            </a:pPr>
            <a:r>
              <a:rPr lang="tr-TR" sz="1800" dirty="0" smtClean="0"/>
              <a:t>Sınav </a:t>
            </a:r>
            <a:r>
              <a:rPr lang="tr-TR" sz="1800" dirty="0"/>
              <a:t>başlamadan önce ders notları ve çantalar ile cep telefonu ve akıllı saat başta olmak üzere iletişim kurmaya ve kayıt almaya yarayan bütün elektronik cihazların öğrencilerin oturdukları yerden erişemeyecekleri, uzak bir konuma bırakılmasını sağlamak,</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634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94EB83-874A-4510-DD41-307CD7E0AF4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85B99496-895B-45CE-A5CD-F13755F66AC4}"/>
              </a:ext>
            </a:extLst>
          </p:cNvPr>
          <p:cNvSpPr>
            <a:spLocks noGrp="1"/>
          </p:cNvSpPr>
          <p:nvPr>
            <p:ph type="title"/>
          </p:nvPr>
        </p:nvSpPr>
        <p:spPr>
          <a:xfrm>
            <a:off x="718702" y="1229208"/>
            <a:ext cx="8932424" cy="591015"/>
          </a:xfrm>
        </p:spPr>
        <p:txBody>
          <a:bodyPr>
            <a:normAutofit/>
          </a:bodyPr>
          <a:lstStyle/>
          <a:p>
            <a:r>
              <a:rPr lang="tr-TR" sz="2400" b="1" dirty="0">
                <a:solidFill>
                  <a:schemeClr val="accent5"/>
                </a:solidFill>
              </a:rPr>
              <a:t>Gözetmenlerin Görev ve Sorumlulukları</a:t>
            </a:r>
          </a:p>
        </p:txBody>
      </p:sp>
      <p:sp>
        <p:nvSpPr>
          <p:cNvPr id="4" name="Rectangle 1">
            <a:extLst>
              <a:ext uri="{FF2B5EF4-FFF2-40B4-BE49-F238E27FC236}">
                <a16:creationId xmlns:a16="http://schemas.microsoft.com/office/drawing/2014/main" xmlns="" id="{47752CA2-DE0D-5C4F-ED94-42B72E60E8EA}"/>
              </a:ext>
            </a:extLst>
          </p:cNvPr>
          <p:cNvSpPr>
            <a:spLocks noGrp="1" noChangeArrowheads="1"/>
          </p:cNvSpPr>
          <p:nvPr>
            <p:ph idx="1"/>
          </p:nvPr>
        </p:nvSpPr>
        <p:spPr bwMode="auto">
          <a:xfrm>
            <a:off x="735480" y="1839842"/>
            <a:ext cx="1021481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buClrTx/>
              <a:buSzTx/>
            </a:pPr>
            <a:r>
              <a:rPr lang="tr-TR" sz="1800" dirty="0" smtClean="0"/>
              <a:t>Sınav </a:t>
            </a:r>
            <a:r>
              <a:rPr lang="tr-TR" sz="1800" dirty="0"/>
              <a:t>süresince cep telefonunu sessiz konumda tutmak ve sınavla ilgili zorunlu haller dışında kullanmamak, </a:t>
            </a:r>
          </a:p>
          <a:p>
            <a:pPr algn="just" eaLnBrk="0" fontAlgn="base" hangingPunct="0">
              <a:lnSpc>
                <a:spcPct val="150000"/>
              </a:lnSpc>
              <a:spcBef>
                <a:spcPct val="0"/>
              </a:spcBef>
              <a:spcAft>
                <a:spcPct val="0"/>
              </a:spcAft>
              <a:buClrTx/>
              <a:buSzTx/>
            </a:pPr>
            <a:r>
              <a:rPr lang="tr-TR" sz="1800" dirty="0" smtClean="0"/>
              <a:t>Sınav </a:t>
            </a:r>
            <a:r>
              <a:rPr lang="tr-TR" sz="1800" dirty="0"/>
              <a:t>süresince öğrencilerin sınavlarını rahat ve kendilerini güvende hissettikleri bir ortamda yapabilmelerini sağlamak üzere gerekli tedbirleri almak, gürültü yapmamak ve öğrenciler ile arasındaki sosyal mesafeyi korumak,</a:t>
            </a:r>
          </a:p>
          <a:p>
            <a:pPr algn="just" eaLnBrk="0" fontAlgn="base" hangingPunct="0">
              <a:lnSpc>
                <a:spcPct val="150000"/>
              </a:lnSpc>
              <a:spcBef>
                <a:spcPct val="0"/>
              </a:spcBef>
              <a:spcAft>
                <a:spcPct val="0"/>
              </a:spcAft>
              <a:buClrTx/>
              <a:buSzTx/>
            </a:pPr>
            <a:r>
              <a:rPr lang="tr-TR" sz="1800" dirty="0" smtClean="0"/>
              <a:t>Sınav </a:t>
            </a:r>
            <a:r>
              <a:rPr lang="tr-TR" sz="1800" dirty="0"/>
              <a:t>başlamadan önce, sınav süresine ilişkin bilgiyi tahtaya yazarak ve/veya sözlü olarak öğrenciyi bilgilendirmek ve mümkün olan şekillerde sınav süresince belirli aralıklarla kalan süreyi öğrencilere hatırlatmak,</a:t>
            </a:r>
          </a:p>
        </p:txBody>
      </p:sp>
    </p:spTree>
    <p:extLst>
      <p:ext uri="{BB962C8B-B14F-4D97-AF65-F5344CB8AC3E}">
        <p14:creationId xmlns:p14="http://schemas.microsoft.com/office/powerpoint/2010/main" val="81996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2FB5EE-E91C-53EC-A27A-C09E7B36856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63D5B303-C3F0-3AF1-950A-C68F6DBA606D}"/>
              </a:ext>
            </a:extLst>
          </p:cNvPr>
          <p:cNvSpPr>
            <a:spLocks noGrp="1"/>
          </p:cNvSpPr>
          <p:nvPr>
            <p:ph type="title"/>
          </p:nvPr>
        </p:nvSpPr>
        <p:spPr>
          <a:xfrm>
            <a:off x="685146" y="1229208"/>
            <a:ext cx="8932424" cy="591015"/>
          </a:xfrm>
        </p:spPr>
        <p:txBody>
          <a:bodyPr>
            <a:normAutofit/>
          </a:bodyPr>
          <a:lstStyle/>
          <a:p>
            <a:r>
              <a:rPr lang="tr-TR" sz="2400" b="1" dirty="0">
                <a:solidFill>
                  <a:schemeClr val="accent5"/>
                </a:solidFill>
              </a:rPr>
              <a:t>Gözetmenlerin Görev ve Sorumlulukları</a:t>
            </a:r>
          </a:p>
        </p:txBody>
      </p:sp>
      <p:sp>
        <p:nvSpPr>
          <p:cNvPr id="4" name="Rectangle 1">
            <a:extLst>
              <a:ext uri="{FF2B5EF4-FFF2-40B4-BE49-F238E27FC236}">
                <a16:creationId xmlns:a16="http://schemas.microsoft.com/office/drawing/2014/main" xmlns="" id="{C48F2A90-5E98-B94A-F501-CB0E36EAB971}"/>
              </a:ext>
            </a:extLst>
          </p:cNvPr>
          <p:cNvSpPr>
            <a:spLocks noGrp="1" noChangeArrowheads="1"/>
          </p:cNvSpPr>
          <p:nvPr>
            <p:ph idx="1"/>
          </p:nvPr>
        </p:nvSpPr>
        <p:spPr bwMode="auto">
          <a:xfrm>
            <a:off x="743869" y="1847718"/>
            <a:ext cx="1021481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buClrTx/>
              <a:buSzTx/>
            </a:pPr>
            <a:r>
              <a:rPr lang="tr-TR" sz="1800" dirty="0" smtClean="0"/>
              <a:t>Sınava </a:t>
            </a:r>
            <a:r>
              <a:rPr lang="tr-TR" sz="1800" dirty="0"/>
              <a:t>10 dakikadan fazla geç kalan öğrencileri sınava almamak, sınava geç katılan (ilk 10 dakika) öğrencilere ek süre vermemek,</a:t>
            </a:r>
            <a:endParaRPr lang="tr-TR" altLang="tr-TR" sz="1800" dirty="0">
              <a:solidFill>
                <a:schemeClr val="tx1"/>
              </a:solidFill>
              <a:latin typeface="Arial" panose="020B0604020202020204" pitchFamily="34" charset="0"/>
            </a:endParaRPr>
          </a:p>
          <a:p>
            <a:pPr algn="just" eaLnBrk="0" fontAlgn="base" hangingPunct="0">
              <a:lnSpc>
                <a:spcPct val="150000"/>
              </a:lnSpc>
              <a:spcBef>
                <a:spcPct val="0"/>
              </a:spcBef>
              <a:spcAft>
                <a:spcPct val="0"/>
              </a:spcAft>
              <a:buClrTx/>
              <a:buSzTx/>
            </a:pPr>
            <a:r>
              <a:rPr lang="tr-TR" sz="1800" dirty="0" smtClean="0"/>
              <a:t>Sınava </a:t>
            </a:r>
            <a:r>
              <a:rPr lang="tr-TR" sz="1800" dirty="0"/>
              <a:t>katılan öğrencilerin sınav yoklama kâğıdına imza atmalarını sağlamak, salonda sınava giren öğrenci sayısı ile imza sayısını karşılaştırmak, </a:t>
            </a:r>
          </a:p>
          <a:p>
            <a:pPr algn="just" eaLnBrk="0" fontAlgn="base" hangingPunct="0">
              <a:lnSpc>
                <a:spcPct val="150000"/>
              </a:lnSpc>
              <a:spcBef>
                <a:spcPct val="0"/>
              </a:spcBef>
              <a:spcAft>
                <a:spcPct val="0"/>
              </a:spcAft>
              <a:buClrTx/>
              <a:buSzTx/>
            </a:pPr>
            <a:r>
              <a:rPr lang="tr-TR" sz="1800" dirty="0" smtClean="0"/>
              <a:t>Sınav </a:t>
            </a:r>
            <a:r>
              <a:rPr lang="tr-TR" sz="1800" dirty="0"/>
              <a:t>sonunda sınavın bittiğini ilan ederek sınav evrakını toplamak ve sınav evrakını sayarak sınav yoklama listesindeki öğrenci imza sayısı ile karşılaştırmak, </a:t>
            </a:r>
          </a:p>
          <a:p>
            <a:pPr algn="just" eaLnBrk="0" fontAlgn="base" hangingPunct="0">
              <a:lnSpc>
                <a:spcPct val="150000"/>
              </a:lnSpc>
              <a:spcBef>
                <a:spcPct val="0"/>
              </a:spcBef>
              <a:spcAft>
                <a:spcPct val="0"/>
              </a:spcAft>
              <a:buClrTx/>
              <a:buSzTx/>
            </a:pPr>
            <a:r>
              <a:rPr lang="tr-TR" sz="1800" dirty="0" smtClean="0"/>
              <a:t>Sınav </a:t>
            </a:r>
            <a:r>
              <a:rPr lang="tr-TR" sz="1800" dirty="0"/>
              <a:t>bitiminde sınav evrakını dersin öğretim elemanına teslim etmek.</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750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6BFDAF2-92FE-0473-1BFD-53D5F933FA4B}"/>
              </a:ext>
            </a:extLst>
          </p:cNvPr>
          <p:cNvSpPr>
            <a:spLocks noGrp="1"/>
          </p:cNvSpPr>
          <p:nvPr>
            <p:ph type="title"/>
          </p:nvPr>
        </p:nvSpPr>
        <p:spPr>
          <a:xfrm>
            <a:off x="691079" y="872836"/>
            <a:ext cx="8575584" cy="897175"/>
          </a:xfrm>
        </p:spPr>
        <p:txBody>
          <a:bodyPr>
            <a:normAutofit/>
          </a:bodyPr>
          <a:lstStyle/>
          <a:p>
            <a:r>
              <a:rPr lang="tr-TR" sz="2400" b="1" dirty="0">
                <a:solidFill>
                  <a:schemeClr val="accent5"/>
                </a:solidFill>
              </a:rPr>
              <a:t>Öğrenciler İçin Kurallar/Sorumluluklar</a:t>
            </a:r>
          </a:p>
        </p:txBody>
      </p:sp>
      <p:sp>
        <p:nvSpPr>
          <p:cNvPr id="3" name="İçerik Yer Tutucusu 2">
            <a:extLst>
              <a:ext uri="{FF2B5EF4-FFF2-40B4-BE49-F238E27FC236}">
                <a16:creationId xmlns:a16="http://schemas.microsoft.com/office/drawing/2014/main" xmlns="" id="{07731B22-796B-1831-7111-C019341C8561}"/>
              </a:ext>
            </a:extLst>
          </p:cNvPr>
          <p:cNvSpPr>
            <a:spLocks noGrp="1"/>
          </p:cNvSpPr>
          <p:nvPr>
            <p:ph idx="1"/>
          </p:nvPr>
        </p:nvSpPr>
        <p:spPr>
          <a:xfrm>
            <a:off x="691079" y="2061350"/>
            <a:ext cx="10325000" cy="3564436"/>
          </a:xfrm>
        </p:spPr>
        <p:txBody>
          <a:bodyPr>
            <a:normAutofit lnSpcReduction="10000"/>
          </a:bodyPr>
          <a:lstStyle/>
          <a:p>
            <a:r>
              <a:rPr lang="tr-TR" dirty="0" smtClean="0"/>
              <a:t>Sınavlara</a:t>
            </a:r>
            <a:r>
              <a:rPr lang="tr-TR" dirty="0"/>
              <a:t>, programda belirtilen zaman ve yerde, öğrenci kimliği veya öğrenci kimliği muadili belge ile girmek,</a:t>
            </a:r>
          </a:p>
          <a:p>
            <a:r>
              <a:rPr lang="tr-TR" dirty="0" smtClean="0"/>
              <a:t>Sınav </a:t>
            </a:r>
            <a:r>
              <a:rPr lang="tr-TR" dirty="0"/>
              <a:t>süresince öğrenci kimliklerini sıranın üzerinde bulundurmak, </a:t>
            </a:r>
          </a:p>
          <a:p>
            <a:r>
              <a:rPr lang="tr-TR" dirty="0" smtClean="0"/>
              <a:t>Sınav </a:t>
            </a:r>
            <a:r>
              <a:rPr lang="tr-TR" dirty="0"/>
              <a:t>salonuna sınava en erken 10 dakika kala girmek, sınav başladıktan sonra ilk 15 dakika ve son 5 dakika dışarı çıkmamak,</a:t>
            </a:r>
          </a:p>
          <a:p>
            <a:r>
              <a:rPr lang="tr-TR" dirty="0" smtClean="0"/>
              <a:t>Sınav </a:t>
            </a:r>
            <a:r>
              <a:rPr lang="tr-TR" dirty="0"/>
              <a:t>süresince cep telefonlarını kapalı tutmak, gözetmenin göstereceği ve erişemeyeceği bir yerde bulundurmak,</a:t>
            </a:r>
          </a:p>
          <a:p>
            <a:r>
              <a:rPr lang="tr-TR" dirty="0" smtClean="0"/>
              <a:t>Sınava </a:t>
            </a:r>
            <a:r>
              <a:rPr lang="tr-TR" dirty="0"/>
              <a:t>fotoğraf makinesi, bluetooth kulaklık, akıllı saat ve benzeri herhangi bir elektronik cihazla girmemek</a:t>
            </a:r>
          </a:p>
        </p:txBody>
      </p:sp>
    </p:spTree>
    <p:extLst>
      <p:ext uri="{BB962C8B-B14F-4D97-AF65-F5344CB8AC3E}">
        <p14:creationId xmlns:p14="http://schemas.microsoft.com/office/powerpoint/2010/main" val="320625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59AA59-6AD6-011B-83C1-FB8312F4F53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45C2EA22-D302-1A5F-DE18-57E79EC7F35A}"/>
              </a:ext>
            </a:extLst>
          </p:cNvPr>
          <p:cNvSpPr>
            <a:spLocks noGrp="1"/>
          </p:cNvSpPr>
          <p:nvPr>
            <p:ph type="title"/>
          </p:nvPr>
        </p:nvSpPr>
        <p:spPr>
          <a:xfrm>
            <a:off x="691079" y="872836"/>
            <a:ext cx="8575584" cy="897175"/>
          </a:xfrm>
        </p:spPr>
        <p:txBody>
          <a:bodyPr>
            <a:normAutofit/>
          </a:bodyPr>
          <a:lstStyle/>
          <a:p>
            <a:r>
              <a:rPr lang="tr-TR" sz="2400" b="1" dirty="0">
                <a:solidFill>
                  <a:schemeClr val="accent5"/>
                </a:solidFill>
              </a:rPr>
              <a:t>Öğrenciler İçin Kurallar/Sorumluluklar</a:t>
            </a:r>
          </a:p>
        </p:txBody>
      </p:sp>
      <p:sp>
        <p:nvSpPr>
          <p:cNvPr id="3" name="İçerik Yer Tutucusu 2">
            <a:extLst>
              <a:ext uri="{FF2B5EF4-FFF2-40B4-BE49-F238E27FC236}">
                <a16:creationId xmlns:a16="http://schemas.microsoft.com/office/drawing/2014/main" xmlns="" id="{F4001B4E-F23C-48A4-ABA4-BFA88A137FDF}"/>
              </a:ext>
            </a:extLst>
          </p:cNvPr>
          <p:cNvSpPr>
            <a:spLocks noGrp="1"/>
          </p:cNvSpPr>
          <p:nvPr>
            <p:ph idx="1"/>
          </p:nvPr>
        </p:nvSpPr>
        <p:spPr>
          <a:xfrm>
            <a:off x="707857" y="1851625"/>
            <a:ext cx="10325000" cy="3923814"/>
          </a:xfrm>
        </p:spPr>
        <p:txBody>
          <a:bodyPr>
            <a:normAutofit lnSpcReduction="10000"/>
          </a:bodyPr>
          <a:lstStyle/>
          <a:p>
            <a:pPr algn="just"/>
            <a:r>
              <a:rPr lang="tr-TR" dirty="0" smtClean="0"/>
              <a:t>Sıraların </a:t>
            </a:r>
            <a:r>
              <a:rPr lang="tr-TR" dirty="0"/>
              <a:t>üstünde mont, palto, hırka, çanta, cüzdan, ders notu, vb. hiçbir eşya bulundurmamak, bu eşyaları sınav başlamadan önce ulaşamayacağı bir yere bırakmak </a:t>
            </a:r>
          </a:p>
          <a:p>
            <a:pPr algn="just"/>
            <a:r>
              <a:rPr lang="tr-TR" dirty="0" smtClean="0"/>
              <a:t>Soru </a:t>
            </a:r>
            <a:r>
              <a:rPr lang="tr-TR" dirty="0"/>
              <a:t>ve cevap kâğıtları ile varsa diğer sınav evrakı üzerindeki alanları eksiksiz doldurmak </a:t>
            </a:r>
          </a:p>
          <a:p>
            <a:pPr algn="just"/>
            <a:r>
              <a:rPr lang="tr-TR" dirty="0" smtClean="0"/>
              <a:t>Sınav </a:t>
            </a:r>
            <a:r>
              <a:rPr lang="tr-TR" dirty="0"/>
              <a:t>yoklama listesini imzalamak </a:t>
            </a:r>
          </a:p>
          <a:p>
            <a:pPr algn="just"/>
            <a:r>
              <a:rPr lang="tr-TR" dirty="0" smtClean="0"/>
              <a:t>Sınav </a:t>
            </a:r>
            <a:r>
              <a:rPr lang="tr-TR" dirty="0"/>
              <a:t>süresinde gözetmenlerin yönlendirmelerine uymak </a:t>
            </a:r>
          </a:p>
          <a:p>
            <a:pPr algn="just"/>
            <a:r>
              <a:rPr lang="tr-TR" dirty="0" smtClean="0"/>
              <a:t>Oturduğu </a:t>
            </a:r>
            <a:r>
              <a:rPr lang="tr-TR" dirty="0"/>
              <a:t>sıra ve çevresinde (duvar vb.) sınavı yapılacak dersle ilgisi olsun veya olmasın her türlü yazı, kâğıt, not, kitap ve benzerlerini sınav başlamadan önce uzaklaştırmak ve/veya gözetmene bilgi vermek </a:t>
            </a:r>
          </a:p>
          <a:p>
            <a:pPr algn="just"/>
            <a:r>
              <a:rPr lang="tr-TR" dirty="0" smtClean="0"/>
              <a:t>Sınav </a:t>
            </a:r>
            <a:r>
              <a:rPr lang="tr-TR" dirty="0"/>
              <a:t>salonuna su dışında yiyecek ya da içecek getirmemek</a:t>
            </a:r>
          </a:p>
        </p:txBody>
      </p:sp>
    </p:spTree>
    <p:extLst>
      <p:ext uri="{BB962C8B-B14F-4D97-AF65-F5344CB8AC3E}">
        <p14:creationId xmlns:p14="http://schemas.microsoft.com/office/powerpoint/2010/main" val="18575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FAFC59-6712-31C3-BA06-3BE85A43D98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7B73A26A-C1E1-3623-C9A7-FA76932DF43E}"/>
              </a:ext>
            </a:extLst>
          </p:cNvPr>
          <p:cNvSpPr>
            <a:spLocks noGrp="1"/>
          </p:cNvSpPr>
          <p:nvPr>
            <p:ph type="title"/>
          </p:nvPr>
        </p:nvSpPr>
        <p:spPr>
          <a:xfrm>
            <a:off x="691079" y="872836"/>
            <a:ext cx="8575584" cy="897175"/>
          </a:xfrm>
        </p:spPr>
        <p:txBody>
          <a:bodyPr>
            <a:normAutofit/>
          </a:bodyPr>
          <a:lstStyle/>
          <a:p>
            <a:r>
              <a:rPr lang="tr-TR" sz="2400" b="1" dirty="0">
                <a:solidFill>
                  <a:schemeClr val="accent5"/>
                </a:solidFill>
              </a:rPr>
              <a:t>Öğrenciler İçin Kurallar/Sorumluluklar</a:t>
            </a:r>
          </a:p>
        </p:txBody>
      </p:sp>
      <p:sp>
        <p:nvSpPr>
          <p:cNvPr id="3" name="İçerik Yer Tutucusu 2">
            <a:extLst>
              <a:ext uri="{FF2B5EF4-FFF2-40B4-BE49-F238E27FC236}">
                <a16:creationId xmlns:a16="http://schemas.microsoft.com/office/drawing/2014/main" xmlns="" id="{1378E832-03B2-C540-3896-CB1F36DDD0EA}"/>
              </a:ext>
            </a:extLst>
          </p:cNvPr>
          <p:cNvSpPr>
            <a:spLocks noGrp="1"/>
          </p:cNvSpPr>
          <p:nvPr>
            <p:ph idx="1"/>
          </p:nvPr>
        </p:nvSpPr>
        <p:spPr>
          <a:xfrm>
            <a:off x="691079" y="2061350"/>
            <a:ext cx="10325000" cy="3923814"/>
          </a:xfrm>
        </p:spPr>
        <p:txBody>
          <a:bodyPr>
            <a:normAutofit/>
          </a:bodyPr>
          <a:lstStyle/>
          <a:p>
            <a:pPr algn="just"/>
            <a:r>
              <a:rPr lang="tr-TR" dirty="0" smtClean="0"/>
              <a:t>Her </a:t>
            </a:r>
            <a:r>
              <a:rPr lang="tr-TR" dirty="0"/>
              <a:t>ne koşulla olursa olsun sınav esnasında diğer öğrencilerle silgi, kâğıt, kalem ve benzerlerini alıp vermemek </a:t>
            </a:r>
          </a:p>
          <a:p>
            <a:pPr algn="just"/>
            <a:r>
              <a:rPr lang="tr-TR" dirty="0" smtClean="0"/>
              <a:t>Sınav </a:t>
            </a:r>
            <a:r>
              <a:rPr lang="tr-TR" dirty="0"/>
              <a:t>esnasında diğer öğrencilerle konuşmamak, diğer öğrencilerin kâğıtlarına bakmamak ve herhangi bir yolla kopya teşebbüsünde bulunmamak </a:t>
            </a:r>
          </a:p>
          <a:p>
            <a:pPr algn="just"/>
            <a:r>
              <a:rPr lang="tr-TR" dirty="0" smtClean="0"/>
              <a:t>Sınav </a:t>
            </a:r>
            <a:r>
              <a:rPr lang="tr-TR" dirty="0"/>
              <a:t>sorularını herhangi bir yolla elde ederek paylaşmamak, varsa yapılan paylaşımları birim yönetimine bildirmek </a:t>
            </a:r>
          </a:p>
          <a:p>
            <a:pPr algn="just"/>
            <a:r>
              <a:rPr lang="tr-TR" dirty="0" smtClean="0"/>
              <a:t>Sınavdan </a:t>
            </a:r>
            <a:r>
              <a:rPr lang="tr-TR" dirty="0"/>
              <a:t>çıktıktan sonra koridorda beklememek, yüksek sesle konuşmamak</a:t>
            </a:r>
          </a:p>
        </p:txBody>
      </p:sp>
    </p:spTree>
    <p:extLst>
      <p:ext uri="{BB962C8B-B14F-4D97-AF65-F5344CB8AC3E}">
        <p14:creationId xmlns:p14="http://schemas.microsoft.com/office/powerpoint/2010/main" val="171732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492223-3694-C2D6-505E-A82697A546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B167E989-2A2A-E17F-DCC3-56A32DC87886}"/>
              </a:ext>
            </a:extLst>
          </p:cNvPr>
          <p:cNvSpPr>
            <a:spLocks noGrp="1"/>
          </p:cNvSpPr>
          <p:nvPr>
            <p:ph type="title"/>
          </p:nvPr>
        </p:nvSpPr>
        <p:spPr>
          <a:xfrm>
            <a:off x="691078" y="729386"/>
            <a:ext cx="11271623" cy="532226"/>
          </a:xfrm>
        </p:spPr>
        <p:txBody>
          <a:bodyPr>
            <a:noAutofit/>
          </a:bodyPr>
          <a:lstStyle/>
          <a:p>
            <a:r>
              <a:rPr lang="tr-TR" sz="2400" b="1" dirty="0">
                <a:solidFill>
                  <a:schemeClr val="accent5"/>
                </a:solidFill>
              </a:rPr>
              <a:t>Sınav Esnasında Problem Durumlarında Gözetmenin Yapması Gerekenler</a:t>
            </a:r>
          </a:p>
        </p:txBody>
      </p:sp>
      <p:sp>
        <p:nvSpPr>
          <p:cNvPr id="3" name="İçerik Yer Tutucusu 2">
            <a:extLst>
              <a:ext uri="{FF2B5EF4-FFF2-40B4-BE49-F238E27FC236}">
                <a16:creationId xmlns:a16="http://schemas.microsoft.com/office/drawing/2014/main" xmlns="" id="{B11CFE4E-2F88-9A57-864A-7CB6F1BB5551}"/>
              </a:ext>
            </a:extLst>
          </p:cNvPr>
          <p:cNvSpPr>
            <a:spLocks noGrp="1"/>
          </p:cNvSpPr>
          <p:nvPr>
            <p:ph idx="1"/>
          </p:nvPr>
        </p:nvSpPr>
        <p:spPr>
          <a:xfrm>
            <a:off x="691078" y="1538868"/>
            <a:ext cx="10325000" cy="4446296"/>
          </a:xfrm>
        </p:spPr>
        <p:txBody>
          <a:bodyPr>
            <a:normAutofit lnSpcReduction="10000"/>
          </a:bodyPr>
          <a:lstStyle/>
          <a:p>
            <a:pPr marL="0" indent="0">
              <a:buNone/>
            </a:pPr>
            <a:r>
              <a:rPr lang="tr-TR" sz="1600" b="1" dirty="0"/>
              <a:t>1. Öncelik: Sınav Düzenini Korumak</a:t>
            </a:r>
          </a:p>
          <a:p>
            <a:r>
              <a:rPr lang="tr-TR" sz="1600" dirty="0"/>
              <a:t>Önce panik yapmadan </a:t>
            </a:r>
            <a:r>
              <a:rPr lang="tr-TR" sz="1600" b="1" dirty="0"/>
              <a:t>sınavın genel düzenini ve sessizliği koruyun</a:t>
            </a:r>
            <a:r>
              <a:rPr lang="tr-TR" sz="1600" dirty="0"/>
              <a:t> </a:t>
            </a:r>
          </a:p>
          <a:p>
            <a:r>
              <a:rPr lang="tr-TR" sz="1600" dirty="0"/>
              <a:t>Tüm sınıfı etkileyen bir durum yoksa, problemi </a:t>
            </a:r>
            <a:r>
              <a:rPr lang="tr-TR" sz="1600" b="1" dirty="0"/>
              <a:t>bireysel ve sessiz şekilde yönetin</a:t>
            </a:r>
            <a:r>
              <a:rPr lang="tr-TR" sz="1600" dirty="0"/>
              <a:t> </a:t>
            </a:r>
          </a:p>
          <a:p>
            <a:r>
              <a:rPr lang="tr-TR" sz="1600" dirty="0"/>
              <a:t>Diğer öğrencilerin dikkatinin dağılmasını önleyin</a:t>
            </a:r>
          </a:p>
          <a:p>
            <a:pPr marL="0" indent="0">
              <a:buNone/>
            </a:pPr>
            <a:r>
              <a:rPr lang="tr-TR" sz="1600" b="1" dirty="0"/>
              <a:t>2. Kopya veya Kural İhlali Şüphesi</a:t>
            </a:r>
          </a:p>
          <a:p>
            <a:r>
              <a:rPr lang="tr-TR" sz="1600" dirty="0"/>
              <a:t>Öğrenciyi </a:t>
            </a:r>
            <a:r>
              <a:rPr lang="tr-TR" sz="1600" b="1" dirty="0"/>
              <a:t>sessizce uyarın ve durumu gözlemleyin</a:t>
            </a:r>
            <a:r>
              <a:rPr lang="tr-TR" sz="1600" dirty="0"/>
              <a:t> </a:t>
            </a:r>
          </a:p>
          <a:p>
            <a:r>
              <a:rPr lang="tr-TR" sz="1600" dirty="0"/>
              <a:t>İhlal netleşirse: </a:t>
            </a:r>
          </a:p>
          <a:p>
            <a:pPr lvl="1"/>
            <a:r>
              <a:rPr lang="tr-TR" sz="1400" dirty="0"/>
              <a:t>Öğrenciden </a:t>
            </a:r>
            <a:r>
              <a:rPr lang="tr-TR" sz="1400" b="1" dirty="0"/>
              <a:t>cevap kâğıdını teslim etmesini isteyin</a:t>
            </a:r>
            <a:r>
              <a:rPr lang="tr-TR" sz="1400" dirty="0"/>
              <a:t> </a:t>
            </a:r>
          </a:p>
          <a:p>
            <a:pPr lvl="1"/>
            <a:r>
              <a:rPr lang="tr-TR" sz="1400" dirty="0"/>
              <a:t>Öğrenciyi sınav salonundan çıkarın </a:t>
            </a:r>
          </a:p>
          <a:p>
            <a:pPr lvl="1"/>
            <a:r>
              <a:rPr lang="tr-TR" sz="1400" b="1" dirty="0"/>
              <a:t>Delil varsa muhafaza edin</a:t>
            </a:r>
            <a:r>
              <a:rPr lang="tr-TR" sz="1400" dirty="0"/>
              <a:t> (kopya, cihaz vb.) </a:t>
            </a:r>
          </a:p>
          <a:p>
            <a:r>
              <a:rPr lang="tr-TR" sz="1600" dirty="0"/>
              <a:t>Sınav sonrasında: </a:t>
            </a:r>
          </a:p>
          <a:p>
            <a:pPr lvl="1"/>
            <a:r>
              <a:rPr lang="tr-TR" sz="1400" b="1" dirty="0"/>
              <a:t>Sınav Kopya Tutanak Formu </a:t>
            </a:r>
            <a:r>
              <a:rPr lang="tr-TR" sz="1400" dirty="0"/>
              <a:t>hazırlayın </a:t>
            </a:r>
          </a:p>
          <a:p>
            <a:pPr lvl="1"/>
            <a:r>
              <a:rPr lang="tr-TR" sz="1400" dirty="0"/>
              <a:t>Olayı açık ve somut şekilde kayıt altına alın </a:t>
            </a:r>
          </a:p>
          <a:p>
            <a:endParaRPr lang="tr-TR" sz="1600" dirty="0"/>
          </a:p>
        </p:txBody>
      </p:sp>
      <p:pic>
        <p:nvPicPr>
          <p:cNvPr id="5" name="Resim 4" descr="kalıp, desen, düzen, kare, piksel, tasarım içeren bir resim&#10;&#10;Yapay zeka tarafından oluşturulmuş içerik yanlış olabilir.">
            <a:extLst>
              <a:ext uri="{FF2B5EF4-FFF2-40B4-BE49-F238E27FC236}">
                <a16:creationId xmlns:a16="http://schemas.microsoft.com/office/drawing/2014/main" xmlns="" id="{0B1DD40C-70C6-99C5-9C70-27BE56D4F136}"/>
              </a:ext>
            </a:extLst>
          </p:cNvPr>
          <p:cNvPicPr>
            <a:picLocks noChangeAspect="1"/>
          </p:cNvPicPr>
          <p:nvPr/>
        </p:nvPicPr>
        <p:blipFill rotWithShape="1">
          <a:blip r:embed="rId2"/>
          <a:srcRect l="9298" t="8468" r="10382" b="12532"/>
          <a:stretch>
            <a:fillRect/>
          </a:stretch>
        </p:blipFill>
        <p:spPr>
          <a:xfrm>
            <a:off x="7984272" y="4065134"/>
            <a:ext cx="1639230" cy="1594625"/>
          </a:xfrm>
          <a:prstGeom prst="rect">
            <a:avLst/>
          </a:prstGeom>
        </p:spPr>
      </p:pic>
      <p:sp>
        <p:nvSpPr>
          <p:cNvPr id="6" name="Başlık 1">
            <a:extLst>
              <a:ext uri="{FF2B5EF4-FFF2-40B4-BE49-F238E27FC236}">
                <a16:creationId xmlns:a16="http://schemas.microsoft.com/office/drawing/2014/main" xmlns="" id="{645F2B37-5FC6-8E94-FF70-54D6D1F2785C}"/>
              </a:ext>
            </a:extLst>
          </p:cNvPr>
          <p:cNvSpPr txBox="1">
            <a:spLocks/>
          </p:cNvSpPr>
          <p:nvPr/>
        </p:nvSpPr>
        <p:spPr>
          <a:xfrm>
            <a:off x="7101999" y="3495903"/>
            <a:ext cx="5285678" cy="53222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tr-TR" sz="1200" dirty="0"/>
              <a:t>Sınav Kopya Tutanak Formu ve diğer formlar için:</a:t>
            </a:r>
          </a:p>
        </p:txBody>
      </p:sp>
    </p:spTree>
    <p:extLst>
      <p:ext uri="{BB962C8B-B14F-4D97-AF65-F5344CB8AC3E}">
        <p14:creationId xmlns:p14="http://schemas.microsoft.com/office/powerpoint/2010/main" val="1496228335"/>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149</TotalTime>
  <Words>806</Words>
  <Application>Microsoft Office PowerPoint</Application>
  <PresentationFormat>Özel</PresentationFormat>
  <Paragraphs>75</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CosineVTI</vt:lpstr>
      <vt:lpstr>Tokat Gaziosmanpaşa Üniversitesi  Tokat Meslek Yüksekokulu Sınav Uygulama Usul ve Esasları Görevli Eğitimi Sunumu</vt:lpstr>
      <vt:lpstr>Amaç ve Kapsam</vt:lpstr>
      <vt:lpstr>Gözetmenlerin Görev ve Sorumlulukları</vt:lpstr>
      <vt:lpstr>Gözetmenlerin Görev ve Sorumlulukları</vt:lpstr>
      <vt:lpstr>Gözetmenlerin Görev ve Sorumlulukları</vt:lpstr>
      <vt:lpstr>Öğrenciler İçin Kurallar/Sorumluluklar</vt:lpstr>
      <vt:lpstr>Öğrenciler İçin Kurallar/Sorumluluklar</vt:lpstr>
      <vt:lpstr>Öğrenciler İçin Kurallar/Sorumluluklar</vt:lpstr>
      <vt:lpstr>Sınav Esnasında Problem Durumlarında Gözetmenin Yapması Gerekenler</vt:lpstr>
      <vt:lpstr>Sınav Esnasında Problem Durumlarında Gözetmenin Yapması Gerekenler</vt:lpstr>
      <vt:lpstr>Sınav Esnasında Problem Durumlarında Gözetmenin Yapması Gerekenler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Tokat Gaziosmanpaşa Üniversitesi  Tokat Meslek Yüksekokulu Ön Lisans ve Lisans Sınav Uygulama Usul ve Esasları Görevli Eğitimi Sunumu</dc:title>
  <dc:creator>Ece  LEVENTOĞLU</dc:creator>
  <cp:lastModifiedBy>ronaldinho424</cp:lastModifiedBy>
  <cp:revision>6</cp:revision>
  <dcterms:created xsi:type="dcterms:W3CDTF">2026-03-27T11:13:28Z</dcterms:created>
  <dcterms:modified xsi:type="dcterms:W3CDTF">2026-03-31T13:23:35Z</dcterms:modified>
</cp:coreProperties>
</file>